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8"/>
  </p:notesMasterIdLst>
  <p:handoutMasterIdLst>
    <p:handoutMasterId r:id="rId59"/>
  </p:handoutMasterIdLst>
  <p:sldIdLst>
    <p:sldId id="256" r:id="rId2"/>
    <p:sldId id="581" r:id="rId3"/>
    <p:sldId id="518" r:id="rId4"/>
    <p:sldId id="647" r:id="rId5"/>
    <p:sldId id="617" r:id="rId6"/>
    <p:sldId id="520" r:id="rId7"/>
    <p:sldId id="573" r:id="rId8"/>
    <p:sldId id="648" r:id="rId9"/>
    <p:sldId id="619" r:id="rId10"/>
    <p:sldId id="622" r:id="rId11"/>
    <p:sldId id="623" r:id="rId12"/>
    <p:sldId id="624" r:id="rId13"/>
    <p:sldId id="625" r:id="rId14"/>
    <p:sldId id="626" r:id="rId15"/>
    <p:sldId id="627" r:id="rId16"/>
    <p:sldId id="629" r:id="rId17"/>
    <p:sldId id="630" r:id="rId18"/>
    <p:sldId id="631" r:id="rId19"/>
    <p:sldId id="632" r:id="rId20"/>
    <p:sldId id="633" r:id="rId21"/>
    <p:sldId id="634" r:id="rId22"/>
    <p:sldId id="635" r:id="rId23"/>
    <p:sldId id="636" r:id="rId24"/>
    <p:sldId id="637" r:id="rId25"/>
    <p:sldId id="638" r:id="rId26"/>
    <p:sldId id="639" r:id="rId27"/>
    <p:sldId id="640" r:id="rId28"/>
    <p:sldId id="641" r:id="rId29"/>
    <p:sldId id="642" r:id="rId30"/>
    <p:sldId id="643" r:id="rId31"/>
    <p:sldId id="650" r:id="rId32"/>
    <p:sldId id="651" r:id="rId33"/>
    <p:sldId id="664" r:id="rId34"/>
    <p:sldId id="652" r:id="rId35"/>
    <p:sldId id="653" r:id="rId36"/>
    <p:sldId id="654" r:id="rId37"/>
    <p:sldId id="655" r:id="rId38"/>
    <p:sldId id="656" r:id="rId39"/>
    <p:sldId id="665" r:id="rId40"/>
    <p:sldId id="666" r:id="rId41"/>
    <p:sldId id="658" r:id="rId42"/>
    <p:sldId id="661" r:id="rId43"/>
    <p:sldId id="662" r:id="rId44"/>
    <p:sldId id="539" r:id="rId45"/>
    <p:sldId id="562" r:id="rId46"/>
    <p:sldId id="675" r:id="rId47"/>
    <p:sldId id="544" r:id="rId48"/>
    <p:sldId id="671" r:id="rId49"/>
    <p:sldId id="672" r:id="rId50"/>
    <p:sldId id="667" r:id="rId51"/>
    <p:sldId id="668" r:id="rId52"/>
    <p:sldId id="669" r:id="rId53"/>
    <p:sldId id="670" r:id="rId54"/>
    <p:sldId id="556" r:id="rId55"/>
    <p:sldId id="557" r:id="rId56"/>
    <p:sldId id="409" r:id="rId57"/>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976"/>
    <p:restoredTop sz="95005" autoAdjust="0"/>
  </p:normalViewPr>
  <p:slideViewPr>
    <p:cSldViewPr>
      <p:cViewPr varScale="1">
        <p:scale>
          <a:sx n="82" d="100"/>
          <a:sy n="82" d="100"/>
        </p:scale>
        <p:origin x="950"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1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 xmlns:ma14="http://schemas.microsoft.com/office/mac/drawingml/2011/main"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43</a:t>
            </a:fld>
            <a:endParaRPr lang="en-US"/>
          </a:p>
        </p:txBody>
      </p:sp>
    </p:spTree>
    <p:extLst>
      <p:ext uri="{BB962C8B-B14F-4D97-AF65-F5344CB8AC3E}">
        <p14:creationId xmlns:p14="http://schemas.microsoft.com/office/powerpoint/2010/main" val="89047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tiff"/><Relationship Id="rId3" Type="http://schemas.openxmlformats.org/officeDocument/2006/relationships/image" Target="../media/image3.png"/><Relationship Id="rId21" Type="http://schemas.openxmlformats.org/officeDocument/2006/relationships/image" Target="../media/image2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jpeg"/><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tiff"/><Relationship Id="rId4" Type="http://schemas.openxmlformats.org/officeDocument/2006/relationships/image" Target="../media/image4.jpeg"/><Relationship Id="rId9" Type="http://schemas.openxmlformats.org/officeDocument/2006/relationships/image" Target="../media/image8.jpe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jpeg"/><Relationship Id="rId21" Type="http://schemas.openxmlformats.org/officeDocument/2006/relationships/image" Target="../media/image19.tiff"/><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8.jpeg"/><Relationship Id="rId19" Type="http://schemas.openxmlformats.org/officeDocument/2006/relationships/image" Target="../media/image17.tiff"/><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5.emf"/><Relationship Id="rId2" Type="http://schemas.openxmlformats.org/officeDocument/2006/relationships/oleObject" Target="../embeddings/Microsoft_Excel_Chart.xls"/><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64.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CSC 112: Computer Operating Systems</a:t>
            </a:r>
            <a:br>
              <a:rPr lang="en-US" sz="3000" dirty="0"/>
            </a:br>
            <a:r>
              <a:rPr lang="en-US" sz="3000" dirty="0"/>
              <a:t>Lecture 1</a:t>
            </a:r>
            <a:br>
              <a:rPr lang="en-US" sz="3000" dirty="0"/>
            </a:b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4A54C102-4C93-3C82-B442-42CF1D6FB5B3}"/>
              </a:ext>
            </a:extLst>
          </p:cNvPr>
          <p:cNvSpPr txBox="1"/>
          <p:nvPr/>
        </p:nvSpPr>
        <p:spPr>
          <a:xfrm>
            <a:off x="2713676" y="6477000"/>
            <a:ext cx="6840847"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a:latin typeface="Gill Sans Light"/>
                </a:rPr>
                <a:t>Page</a:t>
              </a:r>
              <a:br>
                <a:rPr lang="en-US" sz="1600" dirty="0">
                  <a:latin typeface="Gill Sans Light"/>
                </a:rPr>
              </a:br>
              <a:r>
                <a:rPr lang="en-US" sz="1600" dirty="0">
                  <a:latin typeface="Gill Sans Light"/>
                </a:rPr>
                <a:t>Table</a:t>
              </a: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2971800"/>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91" grpId="0" animBg="1"/>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fontScale="92500" lnSpcReduction="20000"/>
          </a:bodyPr>
          <a:lstStyle/>
          <a:p>
            <a:pPr>
              <a:lnSpc>
                <a:spcPct val="80000"/>
              </a:lnSpc>
              <a:defRPr/>
            </a:pPr>
            <a:r>
              <a:rPr lang="en-GB" dirty="0">
                <a:ea typeface="ＭＳ Ｐゴシック" charset="0"/>
              </a:rPr>
              <a:t>Textbook: Operating Systems: Principles and Practice (2nd Edition)  Anderson and Dahlin</a:t>
            </a:r>
          </a:p>
          <a:p>
            <a:pPr lvl="1">
              <a:lnSpc>
                <a:spcPct val="80000"/>
              </a:lnSpc>
              <a:defRPr/>
            </a:pPr>
            <a:r>
              <a:rPr lang="en-GB" dirty="0">
                <a:ea typeface="ＭＳ Ｐゴシック" charset="0"/>
              </a:rPr>
              <a:t>Not strictly required</a:t>
            </a:r>
          </a:p>
          <a:p>
            <a:pPr lvl="1">
              <a:lnSpc>
                <a:spcPct val="80000"/>
              </a:lnSpc>
              <a:defRPr/>
            </a:pPr>
            <a:r>
              <a:rPr lang="en-GB" dirty="0">
                <a:ea typeface="ＭＳ Ｐゴシック" charset="0"/>
              </a:rPr>
              <a:t>PPT files contain all relevant materials</a:t>
            </a:r>
          </a:p>
          <a:p>
            <a:pPr>
              <a:lnSpc>
                <a:spcPct val="80000"/>
              </a:lnSpc>
              <a:defRPr/>
            </a:pPr>
            <a:r>
              <a:rPr lang="en-US" dirty="0">
                <a:ea typeface="ＭＳ Ｐゴシック" charset="0"/>
              </a:rPr>
              <a:t>Topics covered</a:t>
            </a:r>
          </a:p>
          <a:p>
            <a:pPr lvl="1">
              <a:lnSpc>
                <a:spcPct val="80000"/>
              </a:lnSpc>
              <a:defRPr/>
            </a:pPr>
            <a:r>
              <a:rPr lang="en-US" dirty="0">
                <a:ea typeface="ＭＳ Ｐゴシック" charset="0"/>
              </a:rPr>
              <a:t>OS Concepts: How to Navigate as a Systems Programmer!</a:t>
            </a:r>
          </a:p>
          <a:p>
            <a:pPr lvl="2">
              <a:lnSpc>
                <a:spcPct val="80000"/>
              </a:lnSpc>
              <a:defRPr/>
            </a:pPr>
            <a:r>
              <a:rPr lang="en-US" dirty="0">
                <a:ea typeface="ＭＳ Ｐゴシック" charset="0"/>
              </a:rPr>
              <a:t>Process, I/O, Networks and Virtual Machines</a:t>
            </a:r>
          </a:p>
          <a:p>
            <a:pPr lvl="1">
              <a:lnSpc>
                <a:spcPct val="80000"/>
              </a:lnSpc>
              <a:defRPr/>
            </a:pPr>
            <a:r>
              <a:rPr lang="en-US" dirty="0">
                <a:ea typeface="ＭＳ Ｐゴシック" charset="0"/>
              </a:rPr>
              <a:t>Concurrency</a:t>
            </a:r>
          </a:p>
          <a:p>
            <a:pPr lvl="2">
              <a:lnSpc>
                <a:spcPct val="80000"/>
              </a:lnSpc>
              <a:defRPr/>
            </a:pPr>
            <a:r>
              <a:rPr lang="en-US" dirty="0">
                <a:ea typeface="ＭＳ Ｐゴシック" charset="0"/>
              </a:rPr>
              <a:t>Threads, scheduling, locks, deadlock, scalability, fairness</a:t>
            </a:r>
          </a:p>
          <a:p>
            <a:pPr lvl="1">
              <a:lnSpc>
                <a:spcPct val="80000"/>
              </a:lnSpc>
              <a:defRPr/>
            </a:pPr>
            <a:r>
              <a:rPr lang="en-US" dirty="0">
                <a:ea typeface="ＭＳ Ｐゴシック" charset="0"/>
              </a:rPr>
              <a:t>Address Space</a:t>
            </a:r>
          </a:p>
          <a:p>
            <a:pPr lvl="2">
              <a:lnSpc>
                <a:spcPct val="80000"/>
              </a:lnSpc>
              <a:defRPr/>
            </a:pPr>
            <a:r>
              <a:rPr lang="en-US" dirty="0">
                <a:ea typeface="ＭＳ Ｐゴシック" charset="0"/>
              </a:rPr>
              <a:t>Virtual memory, address translation, protection, sharing</a:t>
            </a:r>
          </a:p>
          <a:p>
            <a:pPr lvl="1">
              <a:lnSpc>
                <a:spcPct val="80000"/>
              </a:lnSpc>
              <a:defRPr/>
            </a:pPr>
            <a:r>
              <a:rPr lang="en-US" dirty="0">
                <a:ea typeface="ＭＳ Ｐゴシック" charset="0"/>
              </a:rPr>
              <a:t>File Systems</a:t>
            </a:r>
          </a:p>
          <a:p>
            <a:pPr lvl="2">
              <a:lnSpc>
                <a:spcPct val="80000"/>
              </a:lnSpc>
              <a:defRPr/>
            </a:pPr>
            <a:r>
              <a:rPr lang="en-US" dirty="0">
                <a:ea typeface="ＭＳ Ｐゴシック" charset="0"/>
              </a:rPr>
              <a:t>I/O devices, file objects, storage, naming, caching, performance, paging, transactions, databases</a:t>
            </a:r>
          </a:p>
          <a:p>
            <a:pPr lvl="1">
              <a:lnSpc>
                <a:spcPct val="80000"/>
              </a:lnSpc>
              <a:defRPr/>
            </a:pPr>
            <a:r>
              <a:rPr lang="en-US" dirty="0">
                <a:ea typeface="ＭＳ Ｐゴシック" charset="0"/>
              </a:rPr>
              <a:t>Distributed Systems</a:t>
            </a:r>
          </a:p>
          <a:p>
            <a:pPr lvl="2">
              <a:lnSpc>
                <a:spcPct val="80000"/>
              </a:lnSpc>
              <a:defRPr/>
            </a:pPr>
            <a:r>
              <a:rPr lang="en-US" dirty="0">
                <a:ea typeface="ＭＳ Ｐゴシック" charset="0"/>
              </a:rPr>
              <a:t>Protocols, N-Tiers, RPC, NFS, DHTs, Consistency, Scalability, multicast</a:t>
            </a:r>
          </a:p>
          <a:p>
            <a:pPr lvl="1">
              <a:lnSpc>
                <a:spcPct val="80000"/>
              </a:lnSpc>
              <a:defRPr/>
            </a:pPr>
            <a:r>
              <a:rPr lang="en-US" dirty="0">
                <a:ea typeface="ＭＳ Ｐゴシック" charset="0"/>
              </a:rPr>
              <a:t>Reliability &amp; Security</a:t>
            </a:r>
          </a:p>
          <a:p>
            <a:pPr lvl="2">
              <a:lnSpc>
                <a:spcPct val="80000"/>
              </a:lnSpc>
              <a:defRPr/>
            </a:pPr>
            <a:r>
              <a:rPr lang="en-US" dirty="0">
                <a:ea typeface="ＭＳ Ｐゴシック" charset="0"/>
              </a:rPr>
              <a:t>Fault tolerance, protection, security</a:t>
            </a:r>
          </a:p>
          <a:p>
            <a:pPr lvl="1">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386333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 calcmode="lin" valueType="num">
                                      <p:cBhvr additive="base">
                                        <p:cTn id="61" dur="500" fill="hold"/>
                                        <p:tgtEl>
                                          <p:spTgt spid="3">
                                            <p:txEl>
                                              <p:pRg st="13" end="1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3" end="13"/>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 calcmode="lin" valueType="num">
                                      <p:cBhvr additive="base">
                                        <p:cTn id="65" dur="500" fill="hold"/>
                                        <p:tgtEl>
                                          <p:spTgt spid="3">
                                            <p:txEl>
                                              <p:pRg st="14" end="14"/>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
                                            <p:txEl>
                                              <p:pRg st="14" end="14"/>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 calcmode="lin" valueType="num">
                                      <p:cBhvr additive="base">
                                        <p:cTn id="69" dur="500" fill="hold"/>
                                        <p:tgtEl>
                                          <p:spTgt spid="3">
                                            <p:txEl>
                                              <p:pRg st="15" end="15"/>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
                                            <p:txEl>
                                              <p:pRg st="15" end="15"/>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 calcmode="lin" valueType="num">
                                      <p:cBhvr additive="base">
                                        <p:cTn id="73" dur="500" fill="hold"/>
                                        <p:tgtEl>
                                          <p:spTgt spid="3">
                                            <p:txEl>
                                              <p:pRg st="16" end="16"/>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Referee</a:t>
            </a:r>
          </a:p>
          <a:p>
            <a:pPr lvl="1"/>
            <a:r>
              <a:rPr lang="en-US" dirty="0"/>
              <a:t>Manage protection, isolation, and sharing of resources</a:t>
            </a:r>
          </a:p>
          <a:p>
            <a:pPr lvl="2"/>
            <a:r>
              <a:rPr lang="en-US" dirty="0"/>
              <a:t>Resource allocation and communication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CS112?</a:t>
            </a:r>
          </a:p>
        </p:txBody>
      </p:sp>
      <p:sp>
        <p:nvSpPr>
          <p:cNvPr id="3" name="Content Placeholder 2"/>
          <p:cNvSpPr>
            <a:spLocks noGrp="1"/>
          </p:cNvSpPr>
          <p:nvPr>
            <p:ph idx="1"/>
          </p:nvPr>
        </p:nvSpPr>
        <p:spPr/>
        <p:txBody>
          <a:bodyPr/>
          <a:lstStyle/>
          <a:p>
            <a:r>
              <a:rPr lang="en-US" dirty="0"/>
              <a:t>Some of you will actually design and build operating systems or components of them.</a:t>
            </a:r>
          </a:p>
          <a:p>
            <a:pPr lvl="1"/>
            <a:r>
              <a:rPr lang="en-US" dirty="0"/>
              <a:t>Perhaps more now than ever</a:t>
            </a:r>
          </a:p>
          <a:p>
            <a:r>
              <a:rPr lang="en-US" dirty="0"/>
              <a:t>Many of you will create systems that utilize the core concepts in operating systems.</a:t>
            </a:r>
          </a:p>
          <a:p>
            <a:pPr lvl="1"/>
            <a:r>
              <a:rPr lang="en-US" dirty="0"/>
              <a:t>Whether you build software or hardware</a:t>
            </a:r>
          </a:p>
          <a:p>
            <a:pPr lvl="1"/>
            <a:r>
              <a:rPr lang="en-US" dirty="0"/>
              <a:t>The concepts and design patterns appear at many levels</a:t>
            </a:r>
          </a:p>
          <a:p>
            <a:r>
              <a:rPr lang="en-US" dirty="0"/>
              <a:t>All of you will build applications, etc. that utilize operating systems</a:t>
            </a:r>
          </a:p>
          <a:p>
            <a:pPr lvl="1"/>
            <a:r>
              <a:rPr lang="en-US" dirty="0"/>
              <a:t>The better you understand their design and implementation, the better use you’ll make of them.</a:t>
            </a:r>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40968" name="Picture 1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9"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2"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4" name="Picture 4"/>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5"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6" name="Picture 10"/>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7" name="Picture 6"/>
          <p:cNvPicPr>
            <a:picLocks noChangeAspect="1" noChangeArrowheads="1"/>
          </p:cNvPicPr>
          <p:nvPr/>
        </p:nvPicPr>
        <p:blipFill>
          <a:blip r:embed="rId12"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4097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name="Image" r:id="rId14" imgW="2007766" imgH="2134839" progId="Photoshop.Image.5">
                    <p:embed/>
                  </p:oleObj>
                </mc:Choice>
                <mc:Fallback>
                  <p:oleObj name="Image" r:id="rId14" imgW="2007766" imgH="2134839" progId="Photoshop.Image.5">
                    <p:embed/>
                    <p:pic>
                      <p:nvPicPr>
                        <p:cNvPr id="41442"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name="Chart" r:id="rId3" imgW="8369300" imgH="4546600" progId="Excel.Chart.8">
                  <p:embed/>
                </p:oleObj>
              </mc:Choice>
              <mc:Fallback>
                <p:oleObj name="Chart" r:id="rId3" imgW="8369300" imgH="4546600" progId="Excel.Chart.8">
                  <p:embed/>
                  <p:pic>
                    <p:nvPicPr>
                      <p:cNvPr id="30721"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yielded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arrived in 2007</a:t>
            </a: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ＭＳ Ｐゴシック" charset="0"/>
              </a:rPr>
              <a:t>But then Moore’s Law Ended…</a:t>
            </a: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Capacity is Still Growing!</a:t>
            </a:r>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943179" y="1271117"/>
            <a:ext cx="5672008" cy="4752018"/>
            <a:chOff x="2869" y="1485"/>
            <a:chExt cx="2608" cy="2130"/>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869" y="1485"/>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Capacity Still Increasing</a:t>
            </a: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a:t>The World Is Parallel: Intel </a:t>
            </a:r>
            <a:r>
              <a:rPr lang="en-US" dirty="0" err="1"/>
              <a:t>SkyLake</a:t>
            </a:r>
            <a:r>
              <a:rPr lang="en-US" dirty="0"/>
              <a:t> (2017)</a:t>
            </a:r>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a:t>Up to 28 Cores, 56 Threads</a:t>
            </a:r>
          </a:p>
          <a:p>
            <a:pPr lvl="1">
              <a:lnSpc>
                <a:spcPct val="85000"/>
              </a:lnSpc>
            </a:pPr>
            <a:r>
              <a:rPr lang="en-US" dirty="0"/>
              <a:t>694 mm² die size (estimated)</a:t>
            </a:r>
          </a:p>
          <a:p>
            <a:pPr>
              <a:lnSpc>
                <a:spcPct val="85000"/>
              </a:lnSpc>
            </a:pPr>
            <a:r>
              <a:rPr lang="en-US" dirty="0"/>
              <a:t>Many different instructions</a:t>
            </a:r>
          </a:p>
          <a:p>
            <a:pPr lvl="1">
              <a:lnSpc>
                <a:spcPct val="85000"/>
              </a:lnSpc>
            </a:pPr>
            <a:r>
              <a:rPr lang="en-US" dirty="0"/>
              <a:t>Security, Graphics</a:t>
            </a:r>
          </a:p>
          <a:p>
            <a:pPr>
              <a:lnSpc>
                <a:spcPct val="85000"/>
              </a:lnSpc>
            </a:pPr>
            <a:r>
              <a:rPr lang="en-US" dirty="0"/>
              <a:t>Caches on chip:</a:t>
            </a:r>
          </a:p>
          <a:p>
            <a:pPr lvl="1">
              <a:lnSpc>
                <a:spcPct val="85000"/>
              </a:lnSpc>
            </a:pPr>
            <a:r>
              <a:rPr lang="en-US" dirty="0"/>
              <a:t>L2: 28 </a:t>
            </a:r>
            <a:r>
              <a:rPr lang="en-US" dirty="0" err="1"/>
              <a:t>MiB</a:t>
            </a:r>
            <a:endParaRPr lang="en-US" dirty="0"/>
          </a:p>
          <a:p>
            <a:pPr lvl="1">
              <a:lnSpc>
                <a:spcPct val="85000"/>
              </a:lnSpc>
            </a:pPr>
            <a:r>
              <a:rPr lang="en-US" dirty="0"/>
              <a:t>Shared L3: 38.5 </a:t>
            </a:r>
            <a:r>
              <a:rPr lang="en-US" dirty="0" err="1"/>
              <a:t>MiB</a:t>
            </a:r>
            <a:r>
              <a:rPr lang="en-US" dirty="0"/>
              <a:t> </a:t>
            </a:r>
            <a:br>
              <a:rPr lang="en-US" dirty="0"/>
            </a:br>
            <a:r>
              <a:rPr lang="en-US" dirty="0"/>
              <a:t>(non-inclusive)</a:t>
            </a:r>
          </a:p>
          <a:p>
            <a:pPr lvl="1">
              <a:lnSpc>
                <a:spcPct val="85000"/>
              </a:lnSpc>
            </a:pPr>
            <a:r>
              <a:rPr lang="en-US" dirty="0"/>
              <a:t>Directory-based cache coherence</a:t>
            </a:r>
          </a:p>
          <a:p>
            <a:pPr>
              <a:lnSpc>
                <a:spcPct val="85000"/>
              </a:lnSpc>
            </a:pPr>
            <a:r>
              <a:rPr lang="en-US" dirty="0"/>
              <a:t>Network:</a:t>
            </a:r>
          </a:p>
          <a:p>
            <a:pPr lvl="1">
              <a:lnSpc>
                <a:spcPct val="85000"/>
              </a:lnSpc>
            </a:pPr>
            <a:r>
              <a:rPr lang="en-US" dirty="0"/>
              <a:t>On-chip Mesh Interconnect</a:t>
            </a:r>
          </a:p>
          <a:p>
            <a:pPr lvl="1">
              <a:lnSpc>
                <a:spcPct val="85000"/>
              </a:lnSpc>
            </a:pPr>
            <a:r>
              <a:rPr lang="en-US" dirty="0"/>
              <a:t>Fast off-chip network </a:t>
            </a:r>
            <a:r>
              <a:rPr lang="en-US" dirty="0" err="1"/>
              <a:t>directlry</a:t>
            </a:r>
            <a:r>
              <a:rPr lang="en-US" dirty="0"/>
              <a:t> supports 8-chips connected</a:t>
            </a:r>
          </a:p>
          <a:p>
            <a:pPr>
              <a:lnSpc>
                <a:spcPct val="85000"/>
              </a:lnSpc>
            </a:pPr>
            <a:r>
              <a:rPr lang="en-US" dirty="0"/>
              <a:t>DRAM/chips</a:t>
            </a:r>
          </a:p>
          <a:p>
            <a:pPr lvl="1">
              <a:lnSpc>
                <a:spcPct val="85000"/>
              </a:lnSpc>
            </a:pPr>
            <a:r>
              <a:rPr lang="en-US" dirty="0"/>
              <a:t>Up to 1.5 </a:t>
            </a:r>
            <a:r>
              <a:rPr lang="en-US" dirty="0" err="1"/>
              <a:t>TiB</a:t>
            </a:r>
            <a:endParaRPr lang="en-US" dirty="0"/>
          </a:p>
          <a:p>
            <a:pPr lvl="1">
              <a:lnSpc>
                <a:spcPct val="85000"/>
              </a:lnSpc>
            </a:pPr>
            <a:r>
              <a:rPr lang="en-US" dirty="0"/>
              <a:t>DDR4 memory</a:t>
            </a:r>
          </a:p>
          <a:p>
            <a:pPr>
              <a:lnSpc>
                <a:spcPct val="85000"/>
              </a:lnSpc>
            </a:pPr>
            <a:endParaRPr lang="en-US" dirty="0"/>
          </a:p>
          <a:p>
            <a:pPr>
              <a:lnSpc>
                <a:spcPct val="85000"/>
              </a:lnSpc>
            </a:pPr>
            <a:endParaRPr lang="en-US" dirty="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noChangeAspect="1"/>
          </p:cNvGraphicFramePr>
          <p:nvPr>
            <p:ph idx="1"/>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name="Chart" r:id="rId2" imgW="6698086" imgH="3764296" progId="Excel.Chart.8">
                  <p:embed followColorScheme="full"/>
                </p:oleObj>
              </mc:Choice>
              <mc:Fallback>
                <p:oleObj name="Chart" r:id="rId2" imgW="6698086" imgH="3764296" progId="Excel.Chart.8">
                  <p:embed followColorScheme="full"/>
                  <p:pic>
                    <p:nvPicPr>
                      <p:cNvPr id="4" name="Content Placeholder 3"/>
                      <p:cNvPicPr/>
                      <p:nvPr/>
                    </p:nvPicPr>
                    <p:blipFill>
                      <a:blip r:embed="rId3"/>
                      <a:stretch>
                        <a:fillRect/>
                      </a:stretch>
                    </p:blipFill>
                    <p:spPr>
                      <a:xfrm>
                        <a:off x="1771650" y="745671"/>
                        <a:ext cx="8648700" cy="4862512"/>
                      </a:xfrm>
                      <a:prstGeom prst="rect">
                        <a:avLst/>
                      </a:prstGeom>
                    </p:spPr>
                  </p:pic>
                </p:oleObj>
              </mc:Fallback>
            </mc:AlternateContent>
          </a:graphicData>
        </a:graphic>
      </p:graphicFrame>
      <p:graphicFrame>
        <p:nvGraphicFramePr>
          <p:cNvPr id="13" name="Content Placeholder 3"/>
          <p:cNvGraphicFramePr>
            <a:graphicFrameLocks noChangeAspect="1"/>
          </p:cNvGraphicFramePr>
          <p:nvPr/>
        </p:nvGraphicFramePr>
        <p:xfrm>
          <a:off x="1770063" y="746125"/>
          <a:ext cx="8651875" cy="4864100"/>
        </p:xfrm>
        <a:graphic>
          <a:graphicData uri="http://schemas.openxmlformats.org/presentationml/2006/ole">
            <mc:AlternateContent xmlns:mc="http://schemas.openxmlformats.org/markup-compatibility/2006">
              <mc:Choice xmlns:v="urn:schemas-microsoft-com:vml" Requires="v">
                <p:oleObj name="Chart" r:id="rId4" imgW="6698086" imgH="3764296" progId="Excel.Chart.8">
                  <p:embed followColorScheme="full"/>
                </p:oleObj>
              </mc:Choice>
              <mc:Fallback>
                <p:oleObj name="Chart" r:id="rId4" imgW="6698086" imgH="3764296" progId="Excel.Chart.8">
                  <p:embed followColorScheme="full"/>
                  <p:pic>
                    <p:nvPicPr>
                      <p:cNvPr id="13" name="Content Placeholder 3"/>
                      <p:cNvPicPr/>
                      <p:nvPr/>
                    </p:nvPicPr>
                    <p:blipFill>
                      <a:blip r:embed="rId5"/>
                      <a:stretch>
                        <a:fillRect/>
                      </a:stretch>
                    </p:blipFill>
                    <p:spPr>
                      <a:xfrm>
                        <a:off x="1770063" y="746125"/>
                        <a:ext cx="8651875" cy="4864100"/>
                      </a:xfrm>
                      <a:prstGeom prst="rect">
                        <a:avLst/>
                      </a:prstGeom>
                    </p:spPr>
                  </p:pic>
                </p:oleObj>
              </mc:Fallback>
            </mc:AlternateContent>
          </a:graphicData>
        </a:graphic>
      </p:graphicFrame>
      <p:graphicFrame>
        <p:nvGraphicFramePr>
          <p:cNvPr id="14" name="Content Placeholder 3"/>
          <p:cNvGraphicFramePr>
            <a:graphicFrameLocks noChangeAspect="1"/>
          </p:cNvGraphicFramePr>
          <p:nvPr/>
        </p:nvGraphicFramePr>
        <p:xfrm>
          <a:off x="1770063" y="746125"/>
          <a:ext cx="8651875" cy="4864100"/>
        </p:xfrm>
        <a:graphic>
          <a:graphicData uri="http://schemas.openxmlformats.org/presentationml/2006/ole">
            <mc:AlternateContent xmlns:mc="http://schemas.openxmlformats.org/markup-compatibility/2006">
              <mc:Choice xmlns:v="urn:schemas-microsoft-com:vml" Requires="v">
                <p:oleObj name="Chart" r:id="rId6" imgW="6698086" imgH="3764296" progId="Excel.Chart.8">
                  <p:embed followColorScheme="full"/>
                </p:oleObj>
              </mc:Choice>
              <mc:Fallback>
                <p:oleObj name="Chart" r:id="rId6" imgW="6698086" imgH="3764296" progId="Excel.Chart.8">
                  <p:embed followColorScheme="full"/>
                  <p:pic>
                    <p:nvPicPr>
                      <p:cNvPr id="14" name="Content Placeholder 3"/>
                      <p:cNvPicPr/>
                      <p:nvPr/>
                    </p:nvPicPr>
                    <p:blipFill>
                      <a:blip r:embed="rId7"/>
                      <a:stretch>
                        <a:fillRect/>
                      </a:stretch>
                    </p:blipFill>
                    <p:spPr>
                      <a:xfrm>
                        <a:off x="1770063" y="746125"/>
                        <a:ext cx="8651875" cy="4864100"/>
                      </a:xfrm>
                      <a:prstGeom prst="rect">
                        <a:avLst/>
                      </a:prstGeom>
                    </p:spPr>
                  </p:pic>
                </p:oleObj>
              </mc:Fallback>
            </mc:AlternateContent>
          </a:graphicData>
        </a:graphic>
      </p:graphicFrame>
      <p:grpSp>
        <p:nvGrpSpPr>
          <p:cNvPr id="8" name="Group 7"/>
          <p:cNvGrpSpPr/>
          <p:nvPr/>
        </p:nvGrpSpPr>
        <p:grpSpPr>
          <a:xfrm>
            <a:off x="3702996" y="1185592"/>
            <a:ext cx="6660060" cy="1434904"/>
            <a:chOff x="2124222" y="1153551"/>
            <a:chExt cx="6660060" cy="1434904"/>
          </a:xfrm>
        </p:grpSpPr>
        <p:sp>
          <p:nvSpPr>
            <p:cNvPr id="6" name="Freeform 5"/>
            <p:cNvSpPr/>
            <p:nvPr/>
          </p:nvSpPr>
          <p:spPr bwMode="auto">
            <a:xfrm>
              <a:off x="2124222" y="1153551"/>
              <a:ext cx="912974" cy="1434904"/>
            </a:xfrm>
            <a:custGeom>
              <a:avLst/>
              <a:gdLst>
                <a:gd name="connsiteX0" fmla="*/ 0 w 912974"/>
                <a:gd name="connsiteY0" fmla="*/ 0 h 1434904"/>
                <a:gd name="connsiteX1" fmla="*/ 766689 w 912974"/>
                <a:gd name="connsiteY1" fmla="*/ 161778 h 1434904"/>
                <a:gd name="connsiteX2" fmla="*/ 900332 w 912974"/>
                <a:gd name="connsiteY2" fmla="*/ 914400 h 1434904"/>
                <a:gd name="connsiteX3" fmla="*/ 590843 w 912974"/>
                <a:gd name="connsiteY3" fmla="*/ 1434904 h 1434904"/>
              </a:gdLst>
              <a:ahLst/>
              <a:cxnLst>
                <a:cxn ang="0">
                  <a:pos x="connsiteX0" y="connsiteY0"/>
                </a:cxn>
                <a:cxn ang="0">
                  <a:pos x="connsiteX1" y="connsiteY1"/>
                </a:cxn>
                <a:cxn ang="0">
                  <a:pos x="connsiteX2" y="connsiteY2"/>
                </a:cxn>
                <a:cxn ang="0">
                  <a:pos x="connsiteX3" y="connsiteY3"/>
                </a:cxn>
              </a:cxnLst>
              <a:rect l="l" t="t" r="r" b="b"/>
              <a:pathLst>
                <a:path w="912974" h="1434904">
                  <a:moveTo>
                    <a:pt x="0" y="0"/>
                  </a:moveTo>
                  <a:cubicBezTo>
                    <a:pt x="308317" y="4689"/>
                    <a:pt x="616634" y="9378"/>
                    <a:pt x="766689" y="161778"/>
                  </a:cubicBezTo>
                  <a:cubicBezTo>
                    <a:pt x="916744" y="314178"/>
                    <a:pt x="929640" y="702212"/>
                    <a:pt x="900332" y="914400"/>
                  </a:cubicBezTo>
                  <a:cubicBezTo>
                    <a:pt x="871024" y="1126588"/>
                    <a:pt x="730933" y="1280746"/>
                    <a:pt x="590843" y="1434904"/>
                  </a:cubicBezTo>
                </a:path>
              </a:pathLst>
            </a:custGeom>
            <a:no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TextBox 6"/>
            <p:cNvSpPr txBox="1"/>
            <p:nvPr/>
          </p:nvSpPr>
          <p:spPr>
            <a:xfrm>
              <a:off x="3037196" y="1501671"/>
              <a:ext cx="5747086" cy="369332"/>
            </a:xfrm>
            <a:prstGeom prst="rect">
              <a:avLst/>
            </a:prstGeom>
            <a:noFill/>
          </p:spPr>
          <p:txBody>
            <a:bodyPr wrap="none" rtlCol="0">
              <a:spAutoFit/>
            </a:bodyPr>
            <a:lstStyle/>
            <a:p>
              <a:r>
                <a:rPr lang="en-US" dirty="0">
                  <a:solidFill>
                    <a:srgbClr val="FF0000"/>
                  </a:solidFill>
                  <a:latin typeface="Gill Sans Light"/>
                </a:rPr>
                <a:t>New Versions usually (much) larger older versions!</a:t>
              </a:r>
            </a:p>
          </p:txBody>
        </p:sp>
      </p:grpSp>
      <p:sp>
        <p:nvSpPr>
          <p:cNvPr id="2" name="Title 1"/>
          <p:cNvSpPr>
            <a:spLocks noGrp="1"/>
          </p:cNvSpPr>
          <p:nvPr>
            <p:ph type="title"/>
          </p:nvPr>
        </p:nvSpPr>
        <p:spPr>
          <a:xfrm>
            <a:off x="1981200" y="152400"/>
            <a:ext cx="8229600" cy="533400"/>
          </a:xfrm>
        </p:spPr>
        <p:txBody>
          <a:bodyPr/>
          <a:lstStyle/>
          <a:p>
            <a:r>
              <a:rPr lang="en-US" dirty="0"/>
              <a:t>Recall: Increasing Software Complexity</a:t>
            </a:r>
          </a:p>
        </p:txBody>
      </p:sp>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p>
        </p:txBody>
      </p:sp>
      <p:grpSp>
        <p:nvGrpSpPr>
          <p:cNvPr id="12" name="Group 11"/>
          <p:cNvGrpSpPr/>
          <p:nvPr/>
        </p:nvGrpSpPr>
        <p:grpSpPr>
          <a:xfrm>
            <a:off x="7033026" y="3346788"/>
            <a:ext cx="3275256" cy="1149012"/>
            <a:chOff x="5509026" y="3346788"/>
            <a:chExt cx="3275256" cy="1149012"/>
          </a:xfrm>
        </p:grpSpPr>
        <p:sp>
          <p:nvSpPr>
            <p:cNvPr id="9" name="TextBox 8"/>
            <p:cNvSpPr txBox="1"/>
            <p:nvPr/>
          </p:nvSpPr>
          <p:spPr>
            <a:xfrm>
              <a:off x="5509026" y="3346788"/>
              <a:ext cx="3275256" cy="369332"/>
            </a:xfrm>
            <a:prstGeom prst="rect">
              <a:avLst/>
            </a:prstGeom>
            <a:noFill/>
          </p:spPr>
          <p:txBody>
            <a:bodyPr wrap="none" rtlCol="0">
              <a:spAutoFit/>
            </a:bodyPr>
            <a:lstStyle/>
            <a:p>
              <a:r>
                <a:rPr lang="en-US" dirty="0">
                  <a:solidFill>
                    <a:srgbClr val="FF0000"/>
                  </a:solidFill>
                  <a:latin typeface="Gill Sans Light"/>
                </a:rPr>
                <a:t>Cars getting really complex!</a:t>
              </a:r>
            </a:p>
          </p:txBody>
        </p:sp>
        <p:cxnSp>
          <p:nvCxnSpPr>
            <p:cNvPr id="11" name="Straight Arrow Connector 10"/>
            <p:cNvCxnSpPr/>
            <p:nvPr/>
          </p:nvCxnSpPr>
          <p:spPr bwMode="auto">
            <a:xfrm flipH="1">
              <a:off x="6705600" y="3733800"/>
              <a:ext cx="228600" cy="762000"/>
            </a:xfrm>
            <a:prstGeom prst="straightConnector1">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748327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 grpId="0"/>
      <p:bldOleChart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solar 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One buggy module should not crash critical modules, e.g.,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lnSpcReduction="100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a:t>
            </a:r>
            <a:endParaRPr lang="en-US" dirty="0">
              <a:ea typeface="ＭＳ Ｐゴシック" charset="0"/>
              <a:sym typeface="Wingdings" charset="0"/>
            </a:endParaRP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conclusion…Operating Systems:”</a:t>
            </a: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a:latin typeface="Gill Sans Light"/>
                <a:cs typeface="Gill Sans Light"/>
              </a:rPr>
              <a:t>Operating Systems are at the Heart of it All!</a:t>
            </a: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a:t>But: What is an operating system?</a:t>
            </a:r>
          </a:p>
        </p:txBody>
      </p:sp>
    </p:spTree>
    <p:extLst>
      <p:ext uri="{BB962C8B-B14F-4D97-AF65-F5344CB8AC3E}">
        <p14:creationId xmlns:p14="http://schemas.microsoft.com/office/powerpoint/2010/main" val="33966841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3.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4.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62649</TotalTime>
  <Pages>60</Pages>
  <Words>3131</Words>
  <Application>Microsoft Office PowerPoint</Application>
  <PresentationFormat>Widescreen</PresentationFormat>
  <Paragraphs>824</Paragraphs>
  <Slides>56</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56</vt:i4>
      </vt:variant>
    </vt:vector>
  </HeadingPairs>
  <TitlesOfParts>
    <vt:vector size="69" baseType="lpstr">
      <vt:lpstr>Gill Sans</vt:lpstr>
      <vt:lpstr>Gill Sans Light</vt:lpstr>
      <vt:lpstr>ＭＳ Ｐゴシック</vt:lpstr>
      <vt:lpstr>Arial</vt:lpstr>
      <vt:lpstr>Comic Sans MS</vt:lpstr>
      <vt:lpstr>Consolas</vt:lpstr>
      <vt:lpstr>Helvetica</vt:lpstr>
      <vt:lpstr>Symbol</vt:lpstr>
      <vt:lpstr>Verdana</vt:lpstr>
      <vt:lpstr>Office</vt:lpstr>
      <vt:lpstr>Image</vt:lpstr>
      <vt:lpstr>Chart</vt:lpstr>
      <vt:lpstr>Microsoft Excel Chart</vt:lpstr>
      <vt:lpstr>CSC 112: Computer Operating Systems Lecture 1  What is an Operating System?</vt:lpstr>
      <vt:lpstr>Syllabus</vt:lpstr>
      <vt:lpstr>Goals for Today</vt:lpstr>
      <vt:lpstr>Across Incredible Diversity</vt:lpstr>
      <vt:lpstr>And Range of Timescales</vt:lpstr>
      <vt:lpstr>Operating Systems are at the Heart of it All!</vt:lpstr>
      <vt:lpstr>Example: What’s in a Search Query?</vt:lpstr>
      <vt:lpstr>But: What is an operating system?</vt:lpstr>
      <vt:lpstr>One Definition of an 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Why take CS112?</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Challenge: Complexity</vt:lpstr>
      <vt:lpstr>The World Is Parallel: Intel SkyLake (2017)</vt:lpstr>
      <vt:lpstr>Recall: 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592</cp:revision>
  <cp:lastPrinted>2022-01-18T01:58:33Z</cp:lastPrinted>
  <dcterms:created xsi:type="dcterms:W3CDTF">1995-08-12T11:37:26Z</dcterms:created>
  <dcterms:modified xsi:type="dcterms:W3CDTF">2025-01-28T23:40:57Z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